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0" r:id="rId3"/>
    <p:sldId id="261" r:id="rId4"/>
    <p:sldId id="262" r:id="rId5"/>
    <p:sldId id="263" r:id="rId6"/>
    <p:sldId id="258" r:id="rId7"/>
    <p:sldId id="257" r:id="rId8"/>
    <p:sldId id="259" r:id="rId9"/>
    <p:sldId id="266" r:id="rId10"/>
    <p:sldId id="264" r:id="rId11"/>
    <p:sldId id="267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E07A"/>
    <a:srgbClr val="FF4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801" autoAdjust="0"/>
  </p:normalViewPr>
  <p:slideViewPr>
    <p:cSldViewPr snapToObjects="1"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59652960046699"/>
          <c:y val="1.6027086390233401E-2"/>
          <c:w val="0.51601086322542999"/>
          <c:h val="0.93826728146032101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 1</c:v>
                </c:pt>
              </c:strCache>
            </c:strRef>
          </c:tx>
          <c:cat>
            <c:numRef>
              <c:f>Sheet1!$A$2:$A$7</c:f>
              <c:numCache>
                <c:formatCode>d/m/yy</c:formatCode>
                <c:ptCount val="6"/>
                <c:pt idx="0">
                  <c:v>35915</c:v>
                </c:pt>
                <c:pt idx="1">
                  <c:v>35946</c:v>
                </c:pt>
                <c:pt idx="2">
                  <c:v>35976</c:v>
                </c:pt>
                <c:pt idx="3">
                  <c:v>36007</c:v>
                </c:pt>
                <c:pt idx="4">
                  <c:v>36038</c:v>
                </c:pt>
                <c:pt idx="5">
                  <c:v>36068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Person 2</c:v>
                </c:pt>
              </c:strCache>
            </c:strRef>
          </c:tx>
          <c:cat>
            <c:numRef>
              <c:f>Sheet1!$A$2:$A$7</c:f>
              <c:numCache>
                <c:formatCode>d/m/yy</c:formatCode>
                <c:ptCount val="6"/>
                <c:pt idx="0">
                  <c:v>35915</c:v>
                </c:pt>
                <c:pt idx="1">
                  <c:v>35946</c:v>
                </c:pt>
                <c:pt idx="2">
                  <c:v>35976</c:v>
                </c:pt>
                <c:pt idx="3">
                  <c:v>36007</c:v>
                </c:pt>
                <c:pt idx="4">
                  <c:v>36038</c:v>
                </c:pt>
                <c:pt idx="5">
                  <c:v>36068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</c:v>
                </c:pt>
                <c:pt idx="1">
                  <c:v>14</c:v>
                </c:pt>
                <c:pt idx="2">
                  <c:v>47</c:v>
                </c:pt>
                <c:pt idx="3">
                  <c:v>37</c:v>
                </c:pt>
                <c:pt idx="4">
                  <c:v>28</c:v>
                </c:pt>
                <c:pt idx="5">
                  <c:v>55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Person 3</c:v>
                </c:pt>
              </c:strCache>
            </c:strRef>
          </c:tx>
          <c:cat>
            <c:numRef>
              <c:f>Sheet1!$A$2:$A$7</c:f>
              <c:numCache>
                <c:formatCode>d/m/yy</c:formatCode>
                <c:ptCount val="6"/>
                <c:pt idx="0">
                  <c:v>35915</c:v>
                </c:pt>
                <c:pt idx="1">
                  <c:v>35946</c:v>
                </c:pt>
                <c:pt idx="2">
                  <c:v>35976</c:v>
                </c:pt>
                <c:pt idx="3">
                  <c:v>36007</c:v>
                </c:pt>
                <c:pt idx="4">
                  <c:v>36038</c:v>
                </c:pt>
                <c:pt idx="5">
                  <c:v>36068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40</c:v>
                </c:pt>
                <c:pt idx="1">
                  <c:v>58</c:v>
                </c:pt>
                <c:pt idx="2">
                  <c:v>50</c:v>
                </c:pt>
                <c:pt idx="3">
                  <c:v>25</c:v>
                </c:pt>
                <c:pt idx="4">
                  <c:v>17</c:v>
                </c:pt>
                <c:pt idx="5">
                  <c:v>38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Person 4</c:v>
                </c:pt>
              </c:strCache>
            </c:strRef>
          </c:tx>
          <c:cat>
            <c:numRef>
              <c:f>Sheet1!$A$2:$A$7</c:f>
              <c:numCache>
                <c:formatCode>d/m/yy</c:formatCode>
                <c:ptCount val="6"/>
                <c:pt idx="0">
                  <c:v>35915</c:v>
                </c:pt>
                <c:pt idx="1">
                  <c:v>35946</c:v>
                </c:pt>
                <c:pt idx="2">
                  <c:v>35976</c:v>
                </c:pt>
                <c:pt idx="3">
                  <c:v>36007</c:v>
                </c:pt>
                <c:pt idx="4">
                  <c:v>36038</c:v>
                </c:pt>
                <c:pt idx="5">
                  <c:v>36068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25</c:v>
                </c:pt>
                <c:pt idx="1">
                  <c:v>32</c:v>
                </c:pt>
                <c:pt idx="2">
                  <c:v>11</c:v>
                </c:pt>
                <c:pt idx="3">
                  <c:v>41</c:v>
                </c:pt>
                <c:pt idx="4">
                  <c:v>38</c:v>
                </c:pt>
                <c:pt idx="5">
                  <c:v>27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Person 5</c:v>
                </c:pt>
              </c:strCache>
            </c:strRef>
          </c:tx>
          <c:spPr>
            <a:ln>
              <a:solidFill>
                <a:srgbClr val="FF6600"/>
              </a:solidFill>
            </a:ln>
          </c:spPr>
          <c:cat>
            <c:numRef>
              <c:f>Sheet1!$A$2:$A$7</c:f>
              <c:numCache>
                <c:formatCode>d/m/yy</c:formatCode>
                <c:ptCount val="6"/>
                <c:pt idx="0">
                  <c:v>35915</c:v>
                </c:pt>
                <c:pt idx="1">
                  <c:v>35946</c:v>
                </c:pt>
                <c:pt idx="2">
                  <c:v>35976</c:v>
                </c:pt>
                <c:pt idx="3">
                  <c:v>36007</c:v>
                </c:pt>
                <c:pt idx="4">
                  <c:v>36038</c:v>
                </c:pt>
                <c:pt idx="5">
                  <c:v>36068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55</c:v>
                </c:pt>
                <c:pt idx="1">
                  <c:v>34</c:v>
                </c:pt>
                <c:pt idx="2">
                  <c:v>9</c:v>
                </c:pt>
                <c:pt idx="3">
                  <c:v>23</c:v>
                </c:pt>
                <c:pt idx="4">
                  <c:v>47</c:v>
                </c:pt>
                <c:pt idx="5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51830880"/>
        <c:axId val="-51829248"/>
      </c:radarChart>
      <c:catAx>
        <c:axId val="-51830880"/>
        <c:scaling>
          <c:orientation val="minMax"/>
        </c:scaling>
        <c:delete val="1"/>
        <c:axPos val="b"/>
        <c:majorGridlines/>
        <c:numFmt formatCode="d/m/yy" sourceLinked="1"/>
        <c:majorTickMark val="out"/>
        <c:minorTickMark val="none"/>
        <c:tickLblPos val="nextTo"/>
        <c:crossAx val="-51829248"/>
        <c:crosses val="autoZero"/>
        <c:auto val="1"/>
        <c:lblAlgn val="ctr"/>
        <c:lblOffset val="100"/>
        <c:noMultiLvlLbl val="0"/>
      </c:catAx>
      <c:valAx>
        <c:axId val="-51829248"/>
        <c:scaling>
          <c:orientation val="minMax"/>
        </c:scaling>
        <c:delete val="1"/>
        <c:axPos val="l"/>
        <c:numFmt formatCode="General" sourceLinked="1"/>
        <c:majorTickMark val="cross"/>
        <c:minorTickMark val="none"/>
        <c:tickLblPos val="nextTo"/>
        <c:crossAx val="-51830880"/>
        <c:crosses val="autoZero"/>
        <c:crossBetween val="between"/>
      </c:valAx>
      <c:spPr>
        <a:ln w="28575" cmpd="sng">
          <a:solidFill>
            <a:schemeClr val="tx1"/>
          </a:solidFill>
        </a:ln>
      </c:spPr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0.37963</cdr:x>
      <cdr:y>0.4209</cdr:y>
    </cdr:from>
    <cdr:to>
      <cdr:x>0.42593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24200" y="1905000"/>
          <a:ext cx="381000" cy="3579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7E54C-2C55-AC46-B9A5-BF221EBF0F7C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C734F-A153-1142-B333-8E50E31A4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2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9FB65-8978-3241-9281-7CFFFD3099AA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F02A6-8B32-854D-983F-F69123731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47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j.gloenvcha.2012.04.004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joc.sagepub.com/content/early/2014/05/25/1469540514536194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Shove E and </a:t>
            </a:r>
            <a:r>
              <a:rPr lang="en-A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Medd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 2007,  </a:t>
            </a:r>
            <a:r>
              <a:rPr lang="en-A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Sociology of Water Use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UK Water Industry Research Ltd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Alison L Browne &amp; Will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Ben Anderson</a:t>
            </a:r>
            <a:r>
              <a:rPr lang="en-AU" dirty="0" smtClean="0"/>
              <a:t> </a:t>
            </a:r>
            <a:r>
              <a:rPr lang="en-US" dirty="0" smtClean="0"/>
              <a:t>2012</a:t>
            </a:r>
            <a:r>
              <a:rPr lang="en-US" baseline="0" dirty="0" smtClean="0"/>
              <a:t> 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Developing Novel Approaches to Tracking Domestic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 Demand Under Uncertainty—A Reflection on the “Up Scaling” of Social Science Approaches in the United Kingdom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Alison L Browne &amp; Will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Ben Anderson</a:t>
            </a:r>
            <a:r>
              <a:rPr lang="en-AU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F02A6-8B32-854D-983F-F69123731F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43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Gender 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Lahiri-Dutt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K. Ed. (2006)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Fluid Bonds: Views on Gender and Water,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Kolkata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AU" i="1" smtClean="0"/>
              <a:t>xxx.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i="0" dirty="0" smtClean="0"/>
              <a:t>Culture</a:t>
            </a:r>
            <a:r>
              <a:rPr lang="en-AU" i="0" baseline="0" dirty="0" smtClean="0"/>
              <a:t> -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Sofoulis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Z., and Williams, C. (2008) </a:t>
            </a:r>
            <a:r>
              <a:rPr lang="en-GB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Pushing Atoms to Growing Networks: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cultural innovation and co-evolution in urban water conservation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 Alternatives 27(3): 50-57.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Strengers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Y. 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Maller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C.J. (2012)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Materialising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energy and water resources in everyday practices: insights for securing supply systems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Global Environmental Change, 22(3): 754 – 763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http://dx.doi.org/10.1016/j.gloenvcha.2012.04.004</a:t>
            </a:r>
            <a:endParaRPr lang="en-A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Species - </a:t>
            </a:r>
            <a:r>
              <a:rPr lang="en-A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Yolande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A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StrengersLarissa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Nicholls and Cecily </a:t>
            </a:r>
            <a:r>
              <a:rPr lang="en-A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Maller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2014, Curious energy consumers: Humans and nonhumans in assemblages of household practice, Journal of Consumer Culture,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http://joc.sagepub.com/content/early/2014/05/25/1469540514536194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.</a:t>
            </a:r>
            <a:r>
              <a:rPr lang="en-AU" dirty="0" smtClean="0"/>
              <a:t> </a:t>
            </a:r>
            <a:endParaRPr lang="en-A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F02A6-8B32-854D-983F-F69123731F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80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section not given in talk.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From project report:</a:t>
            </a:r>
            <a:r>
              <a:rPr lang="en-US" baseline="0" dirty="0" smtClean="0"/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Sofoulis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Z., C. Williams, M. Campbell, and P.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Rossiter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2007. Demand management through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cultural innovation: User models: Final report. Centre for Cultural Research, University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Western Sydney.  (Project with Sydney Water Corporation.)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F02A6-8B32-854D-983F-F69123731F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43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AU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AU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AU" smtClean="0"/>
              <a:t>Click to edit Master text styles</a:t>
            </a:r>
          </a:p>
          <a:p>
            <a:pPr lvl="1" eaLnBrk="1" latinLnBrk="0" hangingPunct="1"/>
            <a:r>
              <a:rPr kumimoji="0" lang="en-AU" smtClean="0"/>
              <a:t>Second level</a:t>
            </a:r>
          </a:p>
          <a:p>
            <a:pPr lvl="2" eaLnBrk="1" latinLnBrk="0" hangingPunct="1"/>
            <a:r>
              <a:rPr kumimoji="0" lang="en-AU" smtClean="0"/>
              <a:t>Third level</a:t>
            </a:r>
          </a:p>
          <a:p>
            <a:pPr lvl="3" eaLnBrk="1" latinLnBrk="0" hangingPunct="1"/>
            <a:r>
              <a:rPr kumimoji="0" lang="en-AU" smtClean="0"/>
              <a:t>Fourth level</a:t>
            </a:r>
          </a:p>
          <a:p>
            <a:pPr lvl="4" eaLnBrk="1" latinLnBrk="0" hangingPunct="1"/>
            <a:r>
              <a:rPr kumimoji="0" lang="en-AU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AB54860-E3D3-2043-8795-2F14D06772C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8E25D9B-CEE1-BC49-8591-7E000A082B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4152" y="2514600"/>
            <a:ext cx="6480048" cy="2667000"/>
          </a:xfrm>
        </p:spPr>
        <p:txBody>
          <a:bodyPr>
            <a:normAutofit fontScale="90000"/>
          </a:bodyPr>
          <a:lstStyle/>
          <a:p>
            <a:r>
              <a:rPr lang="en-AU" dirty="0"/>
              <a:t> The Household as </a:t>
            </a:r>
            <a:r>
              <a:rPr lang="en-AU" dirty="0" smtClean="0"/>
              <a:t>Nexus</a:t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sz="2667" dirty="0" smtClean="0"/>
              <a:t>The Domestic Nexus: Workshop 1</a:t>
            </a:r>
            <a:br>
              <a:rPr lang="en-AU" sz="2667" dirty="0" smtClean="0"/>
            </a:br>
            <a:r>
              <a:rPr lang="en-AU" sz="2667" dirty="0" smtClean="0"/>
              <a:t/>
            </a:r>
            <a:br>
              <a:rPr lang="en-AU" sz="2667" dirty="0" smtClean="0"/>
            </a:br>
            <a:r>
              <a:rPr lang="en-AU" sz="2444" b="0" cap="none" dirty="0" smtClean="0">
                <a:ln w="5000" cmpd="sng">
                  <a:noFill/>
                  <a:prstDash val="solid"/>
                </a:ln>
                <a:solidFill>
                  <a:srgbClr val="F7DF56"/>
                </a:solidFill>
                <a:effectLst/>
                <a:latin typeface="+mn-lt"/>
              </a:rPr>
              <a:t>University of Sheffield</a:t>
            </a:r>
            <a:r>
              <a:rPr lang="en-AU" sz="2444" dirty="0" smtClean="0">
                <a:solidFill>
                  <a:srgbClr val="F7DF56"/>
                </a:solidFill>
                <a:latin typeface="+mn-lt"/>
              </a:rPr>
              <a:t/>
            </a:r>
            <a:br>
              <a:rPr lang="en-AU" sz="2444" dirty="0" smtClean="0">
                <a:solidFill>
                  <a:srgbClr val="F7DF56"/>
                </a:solidFill>
                <a:latin typeface="+mn-lt"/>
              </a:rPr>
            </a:br>
            <a:r>
              <a:rPr lang="en-AU" sz="2444" b="0" cap="none" dirty="0" smtClean="0">
                <a:ln w="5000" cmpd="sng">
                  <a:noFill/>
                  <a:prstDash val="solid"/>
                </a:ln>
                <a:solidFill>
                  <a:srgbClr val="F7DF56"/>
                </a:solidFill>
                <a:effectLst/>
                <a:latin typeface="+mn-lt"/>
              </a:rPr>
              <a:t>15 October 2015 </a:t>
            </a:r>
            <a:r>
              <a:rPr lang="en-AU" sz="2667" dirty="0" smtClean="0"/>
              <a:t/>
            </a:r>
            <a:br>
              <a:rPr lang="en-AU" sz="2667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71912"/>
            <a:ext cx="4953000" cy="2514600"/>
          </a:xfrm>
        </p:spPr>
        <p:txBody>
          <a:bodyPr/>
          <a:lstStyle/>
          <a:p>
            <a:r>
              <a:rPr lang="en-US" dirty="0" smtClean="0"/>
              <a:t>Zoë </a:t>
            </a:r>
            <a:r>
              <a:rPr lang="en-US" dirty="0" err="1" smtClean="0"/>
              <a:t>Sofoulis</a:t>
            </a:r>
            <a:endParaRPr lang="en-US" dirty="0" smtClean="0"/>
          </a:p>
          <a:p>
            <a:r>
              <a:rPr lang="en-US" dirty="0" smtClean="0"/>
              <a:t>Institute for Culture and Society</a:t>
            </a:r>
          </a:p>
          <a:p>
            <a:r>
              <a:rPr lang="en-US" dirty="0" smtClean="0"/>
              <a:t>Western Sydney University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Household as Nexus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AU" dirty="0" smtClean="0"/>
              <a:t>Household as </a:t>
            </a:r>
            <a:r>
              <a:rPr lang="en-AU" dirty="0" err="1" smtClean="0"/>
              <a:t>network(ed</a:t>
            </a:r>
            <a:r>
              <a:rPr lang="en-AU" dirty="0" smtClean="0"/>
              <a:t>) node </a:t>
            </a:r>
          </a:p>
          <a:p>
            <a:pPr lvl="1"/>
            <a:r>
              <a:rPr lang="en-A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point of service delivery and consumption for numerous networks (including water, energy, IT) </a:t>
            </a:r>
          </a:p>
          <a:p>
            <a:pPr lvl="0"/>
            <a:r>
              <a:rPr lang="en-AU" dirty="0" smtClean="0"/>
              <a:t>Household as a network or assemblage</a:t>
            </a:r>
          </a:p>
          <a:p>
            <a:pPr lvl="1"/>
            <a:r>
              <a:rPr lang="en-AU" dirty="0" smtClean="0">
                <a:solidFill>
                  <a:srgbClr val="A8C6D0"/>
                </a:solidFill>
              </a:rPr>
              <a:t>differentiated personae and performances within</a:t>
            </a:r>
          </a:p>
          <a:p>
            <a:pPr lvl="0"/>
            <a:r>
              <a:rPr lang="en-AU" dirty="0" smtClean="0"/>
              <a:t>Household as a community nexus</a:t>
            </a:r>
          </a:p>
          <a:p>
            <a:pPr lvl="1"/>
            <a:r>
              <a:rPr lang="en-AU" dirty="0" smtClean="0">
                <a:solidFill>
                  <a:srgbClr val="A8C6D0"/>
                </a:solidFill>
              </a:rPr>
              <a:t>Members belong to various, partly overlapping networks.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1. Household as 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network(ed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 node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Critical question: is the household –as  unit of supply – also the most appropriate unit for targeting initiatives to change consumption practices (i.e. unit of demand)?</a:t>
            </a:r>
          </a:p>
          <a:p>
            <a:pPr lvl="1"/>
            <a:r>
              <a:rPr lang="en-AU" dirty="0" smtClean="0">
                <a:solidFill>
                  <a:srgbClr val="A8C6D0"/>
                </a:solidFill>
              </a:rPr>
              <a:t>Studies query notions of average consumers and consumption</a:t>
            </a:r>
          </a:p>
          <a:p>
            <a:pPr lvl="1"/>
            <a:r>
              <a:rPr lang="en-AU" dirty="0" smtClean="0">
                <a:solidFill>
                  <a:srgbClr val="A8C6D0"/>
                </a:solidFill>
              </a:rPr>
              <a:t>‘Scaling up’ to cluster studies  </a:t>
            </a:r>
            <a:endParaRPr lang="en-US" dirty="0">
              <a:solidFill>
                <a:srgbClr val="A8C6D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 smtClean="0">
                <a:solidFill>
                  <a:srgbClr val="F7DF56"/>
                </a:solidFill>
              </a:rPr>
              <a:t>2. Household as a network or assemblage 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</a:pPr>
            <a:r>
              <a:rPr lang="en-US" dirty="0" smtClean="0"/>
              <a:t>Gender –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often black-boxed in notion of the ‘household unit’</a:t>
            </a:r>
          </a:p>
          <a:p>
            <a:r>
              <a:rPr lang="en-US" dirty="0" smtClean="0"/>
              <a:t>Culture – </a:t>
            </a:r>
            <a:r>
              <a:rPr lang="en-US" dirty="0" smtClean="0">
                <a:solidFill>
                  <a:srgbClr val="BBB8C8"/>
                </a:solidFill>
              </a:rPr>
              <a:t>assumed to be monoculture but can be a multi-culture</a:t>
            </a:r>
          </a:p>
          <a:p>
            <a:pPr lvl="1"/>
            <a:r>
              <a:rPr lang="en-US" dirty="0" smtClean="0"/>
              <a:t>Era 1: home country; scarcity, diversity</a:t>
            </a:r>
          </a:p>
          <a:p>
            <a:pPr lvl="1"/>
            <a:r>
              <a:rPr lang="en-US" dirty="0" smtClean="0"/>
              <a:t>Era 2: Oz abundant provision</a:t>
            </a:r>
          </a:p>
          <a:p>
            <a:pPr lvl="1"/>
            <a:r>
              <a:rPr lang="en-US" dirty="0" smtClean="0"/>
              <a:t>Era 3: new scarcity and variability </a:t>
            </a:r>
          </a:p>
          <a:p>
            <a:r>
              <a:rPr lang="en-US" dirty="0" smtClean="0"/>
              <a:t>Species (and other non-humans) – </a:t>
            </a:r>
            <a:r>
              <a:rPr lang="en-US" dirty="0" smtClean="0">
                <a:solidFill>
                  <a:srgbClr val="BBB8C8"/>
                </a:solidFill>
              </a:rPr>
              <a:t>assemblage of humans and non-human consumers and practices</a:t>
            </a:r>
            <a:endParaRPr lang="en-US" dirty="0">
              <a:solidFill>
                <a:srgbClr val="BBB8C8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 smtClean="0">
                <a:solidFill>
                  <a:srgbClr val="F7DF56"/>
                </a:solidFill>
              </a:rPr>
              <a:t>3. Household as a community nexus</a:t>
            </a:r>
            <a:r>
              <a:rPr lang="en-AU" dirty="0" smtClean="0">
                <a:solidFill>
                  <a:srgbClr val="F7DF56"/>
                </a:solidFill>
              </a:rPr>
              <a:t> </a:t>
            </a:r>
            <a:endParaRPr lang="en-US" dirty="0">
              <a:solidFill>
                <a:srgbClr val="F7DF5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Each member in the household may belong to a number of more or less extended networks.</a:t>
            </a:r>
          </a:p>
          <a:p>
            <a:pPr lvl="1"/>
            <a:r>
              <a:rPr lang="en-AU" dirty="0" smtClean="0"/>
              <a:t>One participant’s communities included: </a:t>
            </a:r>
            <a:r>
              <a:rPr lang="en-AU" dirty="0" smtClean="0">
                <a:solidFill>
                  <a:srgbClr val="BBB8C8"/>
                </a:solidFill>
              </a:rPr>
              <a:t>the Sydney and national theatre scenes, </a:t>
            </a:r>
            <a:r>
              <a:rPr lang="en-A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motor-home community that meets both online and in places around Australia</a:t>
            </a:r>
            <a:r>
              <a:rPr lang="en-A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</a:t>
            </a:r>
            <a:r>
              <a:rPr lang="en-AU" dirty="0" smtClean="0">
                <a:solidFill>
                  <a:srgbClr val="F7DF56"/>
                </a:solidFill>
              </a:rPr>
              <a:t> </a:t>
            </a:r>
            <a:r>
              <a:rPr lang="en-AU" dirty="0" smtClean="0">
                <a:solidFill>
                  <a:srgbClr val="BBB8C8"/>
                </a:solidFill>
              </a:rPr>
              <a:t>an international service organisation,</a:t>
            </a:r>
            <a:r>
              <a:rPr lang="en-A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friends originally formed through a Parent Teachers Group,</a:t>
            </a:r>
            <a:r>
              <a:rPr lang="en-AU" dirty="0" smtClean="0">
                <a:solidFill>
                  <a:srgbClr val="BBB8C8"/>
                </a:solidFill>
              </a:rPr>
              <a:t> and the local gym</a:t>
            </a:r>
            <a:r>
              <a:rPr lang="en-AU" i="1" dirty="0" smtClean="0">
                <a:solidFill>
                  <a:srgbClr val="BBB8C8"/>
                </a:solidFill>
              </a:rPr>
              <a:t> “where a real community exists and people discuss and exchange views on a wide variety of issues”</a:t>
            </a:r>
            <a:r>
              <a:rPr lang="en-AU" dirty="0" smtClean="0">
                <a:solidFill>
                  <a:srgbClr val="BBB8C8"/>
                </a:solidFill>
              </a:rPr>
              <a:t>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Home 4"/>
          <p:cNvSpPr/>
          <p:nvPr/>
        </p:nvSpPr>
        <p:spPr>
          <a:xfrm>
            <a:off x="3276600" y="3429001"/>
            <a:ext cx="990600" cy="845661"/>
          </a:xfrm>
          <a:prstGeom prst="actionButtonHome">
            <a:avLst/>
          </a:prstGeom>
          <a:gradFill flip="none" rotWithShape="1">
            <a:gsLst>
              <a:gs pos="57000">
                <a:srgbClr val="FFFB7D">
                  <a:alpha val="65000"/>
                </a:srgbClr>
              </a:gs>
              <a:gs pos="100000">
                <a:srgbClr val="E9B437"/>
              </a:gs>
            </a:gsLst>
            <a:lin ang="5400000" scaled="0"/>
            <a:tileRect/>
          </a:gradFill>
          <a:ln w="28575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Household - a node in many networks?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467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0" y="2057400"/>
            <a:ext cx="3581400" cy="37612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Household ‘unit’ as sealed ark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75" y="2057400"/>
            <a:ext cx="5200650" cy="34671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 as porous sponge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 as transit station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2057400"/>
            <a:ext cx="6982690" cy="3727450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2971800" y="3124200"/>
            <a:ext cx="2057400" cy="2057400"/>
          </a:xfrm>
          <a:prstGeom prst="donut">
            <a:avLst>
              <a:gd name="adj" fmla="val 4233"/>
            </a:avLst>
          </a:prstGeom>
          <a:solidFill>
            <a:srgbClr val="FF45F5">
              <a:alpha val="55000"/>
            </a:srgbClr>
          </a:solidFill>
          <a:ln>
            <a:solidFill>
              <a:srgbClr val="FF45F5">
                <a:alpha val="79000"/>
              </a:srgbClr>
            </a:solidFill>
          </a:ln>
          <a:effectLst>
            <a:glow rad="152400">
              <a:srgbClr val="FF45F5">
                <a:alpha val="46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Implications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Gregory Bateson (Steps to an Ecology of Mind): unit of biological survival is not the organism but the organism plus environment. </a:t>
            </a:r>
          </a:p>
          <a:p>
            <a:r>
              <a:rPr lang="en-AU" dirty="0" smtClean="0"/>
              <a:t>So address the household in terms of the contexts/ environment that hold it.</a:t>
            </a:r>
          </a:p>
          <a:p>
            <a:r>
              <a:rPr lang="en-AU" dirty="0" smtClean="0"/>
              <a:t>Possible interventions in household practice that don’t necessarily target the household directly, but work through organisations OUTSIDE the home.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7DF56"/>
                </a:solidFill>
              </a:rPr>
              <a:t>Suggested programs</a:t>
            </a:r>
            <a:endParaRPr lang="en-US" dirty="0">
              <a:solidFill>
                <a:srgbClr val="F7DF5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7DF56"/>
                </a:solidFill>
              </a:rPr>
              <a:t>Not heterosexual consumer dyad </a:t>
            </a:r>
            <a:r>
              <a:rPr lang="en-US" dirty="0" smtClean="0"/>
              <a:t>but </a:t>
            </a:r>
            <a:r>
              <a:rPr lang="en-US" dirty="0" smtClean="0">
                <a:solidFill>
                  <a:srgbClr val="D1D0DB"/>
                </a:solidFill>
              </a:rPr>
              <a:t>women’s </a:t>
            </a: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friendship networks </a:t>
            </a:r>
            <a:r>
              <a:rPr lang="en-US" dirty="0" smtClean="0"/>
              <a:t>– </a:t>
            </a:r>
            <a:r>
              <a:rPr lang="en-US" dirty="0" err="1" smtClean="0"/>
              <a:t>e.g</a:t>
            </a:r>
            <a:r>
              <a:rPr lang="en-US" dirty="0" smtClean="0"/>
              <a:t> for decisions about household appliances.</a:t>
            </a:r>
          </a:p>
          <a:p>
            <a:r>
              <a:rPr lang="en-US" dirty="0" smtClean="0">
                <a:solidFill>
                  <a:srgbClr val="F7DF56"/>
                </a:solidFill>
              </a:rPr>
              <a:t>Not bill enclosures </a:t>
            </a:r>
            <a:r>
              <a:rPr lang="en-US" dirty="0" smtClean="0"/>
              <a:t>but peer networks, social media, creative projects and role models for </a:t>
            </a:r>
            <a:r>
              <a:rPr lang="en-US" dirty="0" smtClean="0">
                <a:solidFill>
                  <a:srgbClr val="D1D0DB"/>
                </a:solidFill>
              </a:rPr>
              <a:t>slightly drier </a:t>
            </a:r>
            <a:r>
              <a:rPr lang="en-US" dirty="0" smtClean="0"/>
              <a:t>program targeting teens laundry/ showering practices.</a:t>
            </a:r>
          </a:p>
          <a:p>
            <a:r>
              <a:rPr lang="en-US" dirty="0" smtClean="0">
                <a:solidFill>
                  <a:srgbClr val="F7DF56"/>
                </a:solidFill>
              </a:rPr>
              <a:t>Not only top-down translation of corporate messages</a:t>
            </a:r>
            <a:r>
              <a:rPr lang="en-US" dirty="0" smtClean="0"/>
              <a:t>, but ‘bottom up’ translation of </a:t>
            </a:r>
            <a:r>
              <a:rPr lang="en-US" dirty="0" smtClean="0">
                <a:solidFill>
                  <a:srgbClr val="D1D0DB"/>
                </a:solidFill>
              </a:rPr>
              <a:t>wise water sayings </a:t>
            </a:r>
            <a:r>
              <a:rPr lang="en-US" dirty="0" smtClean="0"/>
              <a:t>from community languages into dual language signage.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76300"/>
            <a:ext cx="7467600" cy="19430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Thanks to:</a:t>
            </a:r>
          </a:p>
          <a:p>
            <a:r>
              <a:rPr lang="en-US" dirty="0" smtClean="0">
                <a:solidFill>
                  <a:srgbClr val="99E07A"/>
                </a:solidFill>
              </a:rPr>
              <a:t>Liz Sharp and </a:t>
            </a:r>
            <a:r>
              <a:rPr lang="en-US" dirty="0" err="1" smtClean="0">
                <a:solidFill>
                  <a:srgbClr val="99E07A"/>
                </a:solidFill>
              </a:rPr>
              <a:t>Pennine</a:t>
            </a:r>
            <a:r>
              <a:rPr lang="en-US" dirty="0" smtClean="0">
                <a:solidFill>
                  <a:srgbClr val="99E07A"/>
                </a:solidFill>
              </a:rPr>
              <a:t> Water Group</a:t>
            </a:r>
          </a:p>
          <a:p>
            <a:r>
              <a:rPr lang="en-US" dirty="0" smtClean="0">
                <a:solidFill>
                  <a:srgbClr val="99E07A"/>
                </a:solidFill>
              </a:rPr>
              <a:t>Matt Watson and Domestic Nexus project</a:t>
            </a:r>
          </a:p>
          <a:p>
            <a:r>
              <a:rPr lang="en-US" dirty="0" smtClean="0">
                <a:solidFill>
                  <a:srgbClr val="99E07A"/>
                </a:solidFill>
              </a:rPr>
              <a:t>Paul James, Dir., Institute for Culture &amp; Society </a:t>
            </a:r>
            <a:endParaRPr lang="en-US" dirty="0">
              <a:solidFill>
                <a:srgbClr val="99E07A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3352799"/>
            <a:ext cx="2946400" cy="2781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271" y="3344862"/>
            <a:ext cx="2920733" cy="2781301"/>
          </a:xfrm>
          <a:prstGeom prst="rect">
            <a:avLst/>
          </a:prstGeom>
        </p:spPr>
      </p:pic>
      <p:sp>
        <p:nvSpPr>
          <p:cNvPr id="17" name="Action Button: Home 16"/>
          <p:cNvSpPr/>
          <p:nvPr/>
        </p:nvSpPr>
        <p:spPr>
          <a:xfrm>
            <a:off x="4191000" y="4495800"/>
            <a:ext cx="685800" cy="540862"/>
          </a:xfrm>
          <a:prstGeom prst="actionButtonHome">
            <a:avLst/>
          </a:prstGeom>
          <a:gradFill flip="none" rotWithShape="1">
            <a:gsLst>
              <a:gs pos="57000">
                <a:srgbClr val="FFFB7D">
                  <a:alpha val="65000"/>
                </a:srgbClr>
              </a:gs>
              <a:gs pos="100000">
                <a:srgbClr val="E9B437"/>
              </a:gs>
            </a:gsLst>
            <a:lin ang="5400000" scaled="0"/>
            <a:tileRect/>
          </a:gradFill>
          <a:ln w="28575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35" y="3352800"/>
            <a:ext cx="2797835" cy="2773364"/>
          </a:xfrm>
          <a:prstGeom prst="rect">
            <a:avLst/>
          </a:prstGeom>
          <a:effectLst>
            <a:glow rad="12700">
              <a:schemeClr val="tx1">
                <a:alpha val="75000"/>
              </a:schemeClr>
            </a:glow>
            <a:softEdge rad="381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184</TotalTime>
  <Words>712</Words>
  <Application>Microsoft Office PowerPoint</Application>
  <PresentationFormat>On-screen Show (4:3)</PresentationFormat>
  <Paragraphs>57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Franklin Gothic Book</vt:lpstr>
      <vt:lpstr>Wingdings 2</vt:lpstr>
      <vt:lpstr>Technic</vt:lpstr>
      <vt:lpstr> The Household as Nexus  The Domestic Nexus: Workshop 1  University of Sheffield 15 October 2015    </vt:lpstr>
      <vt:lpstr>The Household as Nexus</vt:lpstr>
      <vt:lpstr>1. Household as network(ed) node</vt:lpstr>
      <vt:lpstr>2. Household as a network or assemblage  </vt:lpstr>
      <vt:lpstr>3. Household as a community nexus </vt:lpstr>
      <vt:lpstr>Household - a node in many networks?</vt:lpstr>
      <vt:lpstr>Household ‘unit’ as sealed ark</vt:lpstr>
      <vt:lpstr>Household as porous sponge</vt:lpstr>
      <vt:lpstr>Household as transit station </vt:lpstr>
      <vt:lpstr>Implications</vt:lpstr>
      <vt:lpstr>Suggested programs</vt:lpstr>
      <vt:lpstr>END</vt:lpstr>
    </vt:vector>
  </TitlesOfParts>
  <Company>Centre for Cultural Research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Household as Nexus</dc:title>
  <dc:creator>Zoe Sofoulis</dc:creator>
  <cp:lastModifiedBy>Matt Watson</cp:lastModifiedBy>
  <cp:revision>56</cp:revision>
  <cp:lastPrinted>2015-10-27T09:15:31Z</cp:lastPrinted>
  <dcterms:created xsi:type="dcterms:W3CDTF">2015-10-27T07:18:45Z</dcterms:created>
  <dcterms:modified xsi:type="dcterms:W3CDTF">2015-10-27T15:46:37Z</dcterms:modified>
</cp:coreProperties>
</file>